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>
      <p:cViewPr>
        <p:scale>
          <a:sx n="76" d="100"/>
          <a:sy n="76" d="100"/>
        </p:scale>
        <p:origin x="2144" y="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C0363-B0DF-4728-8F7D-A99FE946D2DD}" type="datetimeFigureOut">
              <a:rPr lang="en-US" smtClean="0"/>
              <a:t>7/14/17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1918-79D6-4EA5-BE8E-38A62DEAD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3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A1918-79D6-4EA5-BE8E-38A62DEAD4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4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03F3-2566-49C4-9E90-A745F70F086B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D049-FEA4-415A-945D-AF3289D927C7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69F-6CA1-4EC3-B729-0CEDB22372A2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8C78-F8AA-4D78-8E08-F45C4CF5F78A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CD60-848F-41F3-8DBC-6CBE7D924AD6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DD23-D47E-441D-8092-657EDEFE88B1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5A29-5B9D-4947-8BC5-E2C167EE4050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DBEF-34F1-44E4-87D5-A2728FF4FABF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B4B0-C99A-43A4-B59A-EDDF3DEAF1F5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B099-0384-4A7E-93F4-7F957934FF5C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A033-C99A-4085-9C09-35F263627D36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E4E898-FA97-4AB4-AC0A-26BB84FE2882}" type="datetime1">
              <a:rPr lang="en-US" smtClean="0"/>
              <a:t>7/14/17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LUXEYARD Overview 2013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07FFB2-2D1C-462A-9EF2-CD140EF5A81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696200" cy="1752600"/>
          </a:xfrm>
          <a:ln>
            <a:noFill/>
          </a:ln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dirty="0" smtClean="0">
                <a:effectLst/>
              </a:rPr>
              <a:t>A WINNING PROPOSITION</a:t>
            </a:r>
            <a:endParaRPr lang="en-US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914400"/>
            <a:ext cx="2552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092"/>
            <a:ext cx="7620000" cy="1143000"/>
          </a:xfrm>
        </p:spPr>
        <p:txBody>
          <a:bodyPr/>
          <a:lstStyle/>
          <a:p>
            <a:r>
              <a:rPr lang="en-US" dirty="0" smtClean="0"/>
              <a:t>What is LUXEYARD?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123"/>
            <a:ext cx="7467600" cy="474527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LUXEYARD.com </a:t>
            </a:r>
            <a:r>
              <a:rPr lang="en-US" sz="1800" dirty="0">
                <a:latin typeface="Cambria" panose="02040503050406030204" pitchFamily="18" charset="0"/>
              </a:rPr>
              <a:t>is a </a:t>
            </a:r>
            <a:r>
              <a:rPr lang="en-US" sz="1800" dirty="0" smtClean="0">
                <a:latin typeface="Cambria" panose="02040503050406030204" pitchFamily="18" charset="0"/>
              </a:rPr>
              <a:t>national online retailer that offers high quality home furnishings at </a:t>
            </a:r>
            <a:r>
              <a:rPr lang="en-US" sz="1800" b="1" dirty="0" smtClean="0">
                <a:latin typeface="Cambria" panose="02040503050406030204" pitchFamily="18" charset="0"/>
              </a:rPr>
              <a:t>highly discounted </a:t>
            </a:r>
            <a:r>
              <a:rPr lang="en-US" sz="1800" dirty="0" smtClean="0">
                <a:latin typeface="Cambria" panose="02040503050406030204" pitchFamily="18" charset="0"/>
              </a:rPr>
              <a:t>prices.  LUXEYARD recently opened its first outlet store in North Aurora, Illinois.  </a:t>
            </a:r>
          </a:p>
          <a:p>
            <a:pPr marL="114300" indent="0">
              <a:buNone/>
            </a:pPr>
            <a:endParaRPr lang="en-US" sz="1800" dirty="0">
              <a:latin typeface="Cambria" panose="02040503050406030204" pitchFamily="18" charset="0"/>
            </a:endParaRPr>
          </a:p>
          <a:p>
            <a:pPr marL="11430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Opening LUXEYARD.com Outlet now allows the general public the opportunity to come in person and shop for LUXEYARD Home </a:t>
            </a:r>
            <a:r>
              <a:rPr lang="en-US" sz="1800" dirty="0">
                <a:latin typeface="Cambria" panose="02040503050406030204" pitchFamily="18" charset="0"/>
              </a:rPr>
              <a:t>F</a:t>
            </a:r>
            <a:r>
              <a:rPr lang="en-US" sz="1800" dirty="0" smtClean="0">
                <a:latin typeface="Cambria" panose="02040503050406030204" pitchFamily="18" charset="0"/>
              </a:rPr>
              <a:t>urnishing at even lower prices offered online and without the hassle of shipping.</a:t>
            </a:r>
          </a:p>
          <a:p>
            <a:pPr marL="11430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 </a:t>
            </a:r>
          </a:p>
          <a:p>
            <a:pPr marL="11430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All Customers become a registered member and receive a LUXEYARD Card saving them at least 20% on all LuxeYard.com Outlet  products and at least 10%* at any of our Affiliate Partners</a:t>
            </a:r>
          </a:p>
          <a:p>
            <a:pPr marL="11430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products and services.</a:t>
            </a:r>
          </a:p>
          <a:p>
            <a:pPr marL="114300" indent="0">
              <a:buNone/>
            </a:pPr>
            <a:r>
              <a:rPr lang="en-US" sz="1800" u="sng" dirty="0" smtClean="0">
                <a:latin typeface="Cambria" panose="02040503050406030204" pitchFamily="18" charset="0"/>
              </a:rPr>
              <a:t>Registration for the LUXEYARD card is free</a:t>
            </a:r>
            <a:r>
              <a:rPr lang="en-US" sz="1800" dirty="0" smtClean="0">
                <a:latin typeface="Cambria" panose="02040503050406030204" pitchFamily="18" charset="0"/>
              </a:rPr>
              <a:t>.</a:t>
            </a:r>
          </a:p>
          <a:p>
            <a:pPr marL="114300" indent="0">
              <a:buNone/>
            </a:pPr>
            <a:r>
              <a:rPr lang="en-US" sz="1400" dirty="0" smtClean="0">
                <a:latin typeface="Cambria" panose="02040503050406030204" pitchFamily="18" charset="0"/>
              </a:rPr>
              <a:t>*Participating affiliates must agree to honor</a:t>
            </a:r>
          </a:p>
          <a:p>
            <a:pPr marL="114300" indent="0">
              <a:buNone/>
            </a:pPr>
            <a:r>
              <a:rPr lang="en-US" sz="1400" dirty="0" smtClean="0">
                <a:latin typeface="Cambria" panose="02040503050406030204" pitchFamily="18" charset="0"/>
              </a:rPr>
              <a:t>at least a 10% discount on its products and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93920"/>
            <a:ext cx="2743200" cy="1887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50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LUXEYARD Card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648200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000" dirty="0">
                <a:latin typeface="Cambria" panose="02040503050406030204" pitchFamily="18" charset="0"/>
              </a:rPr>
              <a:t>Card is issued and activated at your </a:t>
            </a:r>
            <a:r>
              <a:rPr lang="en-US" sz="2000" dirty="0" smtClean="0">
                <a:latin typeface="Cambria" panose="02040503050406030204" pitchFamily="18" charset="0"/>
              </a:rPr>
              <a:t>store.</a:t>
            </a:r>
            <a:endParaRPr lang="en-US" sz="2000" dirty="0">
              <a:latin typeface="Cambria" panose="02040503050406030204" pitchFamily="18" charset="0"/>
            </a:endParaRPr>
          </a:p>
          <a:p>
            <a:pPr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000" dirty="0">
                <a:latin typeface="Cambria" panose="02040503050406030204" pitchFamily="18" charset="0"/>
              </a:rPr>
              <a:t>Card can be </a:t>
            </a:r>
            <a:r>
              <a:rPr lang="en-US" sz="2000" dirty="0" smtClean="0">
                <a:latin typeface="Cambria" panose="02040503050406030204" pitchFamily="18" charset="0"/>
              </a:rPr>
              <a:t>Co-Branded </a:t>
            </a:r>
            <a:r>
              <a:rPr lang="en-US" sz="2000" dirty="0">
                <a:latin typeface="Cambria" panose="02040503050406030204" pitchFamily="18" charset="0"/>
              </a:rPr>
              <a:t>with your company name and </a:t>
            </a:r>
            <a:r>
              <a:rPr lang="en-US" sz="2000" dirty="0" smtClean="0">
                <a:latin typeface="Cambria" panose="02040503050406030204" pitchFamily="18" charset="0"/>
              </a:rPr>
              <a:t>logo (certain conditions apply).</a:t>
            </a:r>
            <a:endParaRPr lang="en-US" sz="2000" dirty="0">
              <a:latin typeface="Cambria" panose="02040503050406030204" pitchFamily="18" charset="0"/>
            </a:endParaRPr>
          </a:p>
          <a:p>
            <a:pPr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000" dirty="0">
                <a:latin typeface="Cambria" panose="02040503050406030204" pitchFamily="18" charset="0"/>
              </a:rPr>
              <a:t>A LuxeYard terminal will be issued to </a:t>
            </a:r>
            <a:r>
              <a:rPr lang="en-US" sz="2000" dirty="0" smtClean="0">
                <a:latin typeface="Cambria" panose="02040503050406030204" pitchFamily="18" charset="0"/>
              </a:rPr>
              <a:t>you at no cost.  You will need to provide </a:t>
            </a:r>
            <a:r>
              <a:rPr lang="en-US" sz="2000" dirty="0">
                <a:latin typeface="Cambria" panose="02040503050406030204" pitchFamily="18" charset="0"/>
              </a:rPr>
              <a:t>a phone or </a:t>
            </a:r>
            <a:r>
              <a:rPr lang="en-US" sz="2000" dirty="0" smtClean="0">
                <a:latin typeface="Cambria" panose="02040503050406030204" pitchFamily="18" charset="0"/>
              </a:rPr>
              <a:t>Ethernet connection to connect the terminal.</a:t>
            </a:r>
          </a:p>
          <a:p>
            <a:pPr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mbria" panose="02040503050406030204" pitchFamily="18" charset="0"/>
              </a:rPr>
              <a:t>Terminal acts as Coupon </a:t>
            </a:r>
            <a:r>
              <a:rPr lang="en-US" sz="2000" dirty="0">
                <a:latin typeface="Cambria" panose="02040503050406030204" pitchFamily="18" charset="0"/>
              </a:rPr>
              <a:t>R</a:t>
            </a:r>
            <a:r>
              <a:rPr lang="en-US" sz="2000" dirty="0" smtClean="0">
                <a:latin typeface="Cambria" panose="02040503050406030204" pitchFamily="18" charset="0"/>
              </a:rPr>
              <a:t>edemption center and Gift Card center.</a:t>
            </a:r>
          </a:p>
          <a:p>
            <a:pPr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mbria" panose="02040503050406030204" pitchFamily="18" charset="0"/>
              </a:rPr>
              <a:t>Additional marketing and advertising tools available with LuxeYard program.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466574" cy="22487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>
            <a:noAutofit/>
          </a:bodyPr>
          <a:lstStyle/>
          <a:p>
            <a:pPr marL="457200" indent="-342900"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mbria" panose="02040503050406030204" pitchFamily="18" charset="0"/>
              </a:rPr>
              <a:t>LUXEYARD Kiosk terminals are located at various business’ around the greater Chicago area promoting the LUXEYARD brand and driving consumer traffic to our LUXEYARD Outlet Store and our Affiliate Partners.</a:t>
            </a:r>
          </a:p>
          <a:p>
            <a:pPr marL="457200" indent="-342900"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mbria" panose="02040503050406030204" pitchFamily="18" charset="0"/>
              </a:rPr>
              <a:t>When a Customer purchases a Coupon at a LUXEYARD Kiosk it will double up and convert any amount inserted into LUXEYARD Coupons called LuxeBucks! </a:t>
            </a:r>
          </a:p>
          <a:p>
            <a:pPr lvl="1">
              <a:buClr>
                <a:schemeClr val="bg1"/>
              </a:buClr>
              <a:buSzPct val="65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mbria" panose="02040503050406030204" pitchFamily="18" charset="0"/>
              </a:rPr>
              <a:t>For </a:t>
            </a:r>
            <a:r>
              <a:rPr lang="en-US" sz="2000" dirty="0">
                <a:latin typeface="Cambria" panose="02040503050406030204" pitchFamily="18" charset="0"/>
              </a:rPr>
              <a:t>example, </a:t>
            </a:r>
            <a:r>
              <a:rPr lang="en-US" sz="2000" dirty="0" smtClean="0">
                <a:latin typeface="Cambria" panose="02040503050406030204" pitchFamily="18" charset="0"/>
              </a:rPr>
              <a:t>inserting </a:t>
            </a:r>
            <a:r>
              <a:rPr lang="en-US" sz="2000" dirty="0">
                <a:latin typeface="Cambria" panose="02040503050406030204" pitchFamily="18" charset="0"/>
              </a:rPr>
              <a:t>$10, rewards the customer with </a:t>
            </a:r>
            <a:r>
              <a:rPr lang="en-US" sz="2000" dirty="0" smtClean="0">
                <a:latin typeface="Cambria" panose="02040503050406030204" pitchFamily="18" charset="0"/>
              </a:rPr>
              <a:t>$20 in LUXEYARD LuxeBucks -  DOUBLE THE VALUE. </a:t>
            </a:r>
          </a:p>
          <a:p>
            <a:pPr marL="457200" indent="-342900"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mbria" panose="02040503050406030204" pitchFamily="18" charset="0"/>
              </a:rPr>
              <a:t>LuxeBucks can be </a:t>
            </a:r>
            <a:r>
              <a:rPr lang="en-US" sz="2000" dirty="0">
                <a:latin typeface="Cambria" panose="02040503050406030204" pitchFamily="18" charset="0"/>
              </a:rPr>
              <a:t>used at any </a:t>
            </a:r>
            <a:r>
              <a:rPr lang="en-US" sz="2000" dirty="0" smtClean="0">
                <a:latin typeface="Cambria" panose="02040503050406030204" pitchFamily="18" charset="0"/>
              </a:rPr>
              <a:t>of our LUXEYARD retail locations </a:t>
            </a:r>
            <a:r>
              <a:rPr lang="en-US" sz="2000" dirty="0">
                <a:latin typeface="Cambria" panose="02040503050406030204" pitchFamily="18" charset="0"/>
              </a:rPr>
              <a:t>and </a:t>
            </a:r>
            <a:r>
              <a:rPr lang="en-US" sz="2000" dirty="0" smtClean="0">
                <a:latin typeface="Cambria" panose="02040503050406030204" pitchFamily="18" charset="0"/>
              </a:rPr>
              <a:t>online at www.LUXEYARD.com </a:t>
            </a:r>
            <a:r>
              <a:rPr lang="en-US" sz="2000" dirty="0">
                <a:latin typeface="Cambria" panose="02040503050406030204" pitchFamily="18" charset="0"/>
              </a:rPr>
              <a:t>for </a:t>
            </a:r>
            <a:r>
              <a:rPr lang="en-US" sz="2000" b="1" dirty="0">
                <a:latin typeface="Cambria" panose="02040503050406030204" pitchFamily="18" charset="0"/>
              </a:rPr>
              <a:t>at </a:t>
            </a:r>
            <a:r>
              <a:rPr lang="en-US" sz="2000" b="1" dirty="0" smtClean="0">
                <a:latin typeface="Cambria" panose="02040503050406030204" pitchFamily="18" charset="0"/>
              </a:rPr>
              <a:t>least 20</a:t>
            </a:r>
            <a:r>
              <a:rPr lang="en-US" sz="2000" b="1" dirty="0">
                <a:latin typeface="Cambria" panose="02040503050406030204" pitchFamily="18" charset="0"/>
              </a:rPr>
              <a:t>% </a:t>
            </a:r>
            <a:r>
              <a:rPr lang="en-US" sz="2000" dirty="0">
                <a:latin typeface="Cambria" panose="02040503050406030204" pitchFamily="18" charset="0"/>
              </a:rPr>
              <a:t>off </a:t>
            </a:r>
            <a:r>
              <a:rPr lang="en-US" sz="2000" dirty="0" smtClean="0">
                <a:latin typeface="Cambria" panose="02040503050406030204" pitchFamily="18" charset="0"/>
              </a:rPr>
              <a:t>purchase(s).  Additionally LUXEYARD cards can be used at any of our Affiliate Partners for at least a 10% discount</a:t>
            </a:r>
            <a:r>
              <a:rPr lang="en-US" sz="2000" dirty="0">
                <a:latin typeface="Cambria" panose="02040503050406030204" pitchFamily="18" charset="0"/>
              </a:rPr>
              <a:t>.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</a:p>
          <a:p>
            <a:pPr marL="457200" indent="-342900"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mbria" panose="02040503050406030204" pitchFamily="18" charset="0"/>
              </a:rPr>
              <a:t>In </a:t>
            </a:r>
            <a:r>
              <a:rPr lang="en-US" sz="2000" dirty="0">
                <a:latin typeface="Cambria" panose="02040503050406030204" pitchFamily="18" charset="0"/>
              </a:rPr>
              <a:t>addition, the customer </a:t>
            </a:r>
            <a:r>
              <a:rPr lang="en-US" sz="2000" dirty="0" smtClean="0">
                <a:latin typeface="Cambria" panose="02040503050406030204" pitchFamily="18" charset="0"/>
              </a:rPr>
              <a:t>can participate in </a:t>
            </a:r>
            <a:r>
              <a:rPr lang="en-US" sz="2000" dirty="0">
                <a:latin typeface="Cambria" panose="02040503050406030204" pitchFamily="18" charset="0"/>
              </a:rPr>
              <a:t>our </a:t>
            </a:r>
            <a:r>
              <a:rPr lang="en-US" sz="2000" dirty="0" smtClean="0">
                <a:latin typeface="Cambria" panose="02040503050406030204" pitchFamily="18" charset="0"/>
              </a:rPr>
              <a:t>promotional </a:t>
            </a:r>
            <a:r>
              <a:rPr lang="en-US" sz="2000" dirty="0">
                <a:latin typeface="Cambria" panose="02040503050406030204" pitchFamily="18" charset="0"/>
              </a:rPr>
              <a:t>Sweepstakes, for a chance to win a cash prize!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Kiosk &amp; Entertainment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81400" y="1371600"/>
            <a:ext cx="4648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In addition to providing  LUXEYARD Coupons, LUXEYARD Kiosks also come with high quality, engaging entertainment for customers to play!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53" y="3048000"/>
            <a:ext cx="5485947" cy="29718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147786" cy="5508625"/>
          </a:xfrm>
        </p:spPr>
      </p:pic>
    </p:spTree>
    <p:extLst>
      <p:ext uri="{BB962C8B-B14F-4D97-AF65-F5344CB8AC3E}">
        <p14:creationId xmlns:p14="http://schemas.microsoft.com/office/powerpoint/2010/main" val="18466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are products promoted?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5410200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Cambria" panose="02040503050406030204" pitchFamily="18" charset="0"/>
              </a:rPr>
              <a:t>The state of Illinois allows “sweepstakes” to promote the sales of products. There is a statue that sets the requirements for a valid product promotion or a sweepstakes. The key aspects for a valid product promotion are:</a:t>
            </a:r>
          </a:p>
          <a:p>
            <a:pPr marL="754380" lvl="1" indent="-342900">
              <a:buClr>
                <a:schemeClr val="bg1"/>
              </a:buClr>
              <a:buSzPct val="85000"/>
              <a:buFont typeface="+mj-lt"/>
              <a:buAutoNum type="arabicParenR"/>
            </a:pPr>
            <a:r>
              <a:rPr lang="en-US" sz="1600" dirty="0" smtClean="0">
                <a:latin typeface="Cambria" panose="02040503050406030204" pitchFamily="18" charset="0"/>
              </a:rPr>
              <a:t>That there is a legitimate product being promoted (i.e. McDonald’s via Monopoly;  Dunkin Donuts via scratch off and Coke twist the cap via mycokerewards.com)</a:t>
            </a:r>
          </a:p>
          <a:p>
            <a:pPr marL="754380" lvl="1" indent="-342900">
              <a:buClr>
                <a:schemeClr val="bg1"/>
              </a:buClr>
              <a:buSzPct val="85000"/>
              <a:buFont typeface="+mj-lt"/>
              <a:buAutoNum type="arabicParenR"/>
            </a:pPr>
            <a:r>
              <a:rPr lang="en-US" sz="1600" dirty="0" smtClean="0">
                <a:latin typeface="Cambria" panose="02040503050406030204" pitchFamily="18" charset="0"/>
              </a:rPr>
              <a:t>That there is a free method of entry (“No Purchase Necessary”); and</a:t>
            </a:r>
          </a:p>
          <a:p>
            <a:pPr marL="754380" lvl="1" indent="-342900">
              <a:buClr>
                <a:schemeClr val="bg1"/>
              </a:buClr>
              <a:buSzPct val="85000"/>
              <a:buFont typeface="+mj-lt"/>
              <a:buAutoNum type="arabicParenR"/>
            </a:pPr>
            <a:r>
              <a:rPr lang="en-US" sz="1600" dirty="0" smtClean="0">
                <a:latin typeface="Cambria" panose="02040503050406030204" pitchFamily="18" charset="0"/>
              </a:rPr>
              <a:t>That the chance of winning a prize is the same for those who enter via the No Purchase Necessary as for those who purchase a product.</a:t>
            </a:r>
          </a:p>
          <a:p>
            <a:pPr>
              <a:buClr>
                <a:schemeClr val="bg1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Cambria" panose="02040503050406030204" pitchFamily="18" charset="0"/>
              </a:rPr>
              <a:t>With these key elements met, a sweepstakes is lawful in Illinois under statute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720 ILCS 28-5 subsection (a) and (b), amended by the Illinois legislature in 2012.</a:t>
            </a:r>
          </a:p>
          <a:p>
            <a:pPr>
              <a:buClr>
                <a:schemeClr val="bg1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Cambria" panose="02040503050406030204" pitchFamily="18" charset="0"/>
              </a:rPr>
              <a:t>In 2013, the Governor signed a clarification to the Video Gaming Act to make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clear that a sweepstakes is deemed lawful under the criminal code, did not violate the Video Gambling Act. </a:t>
            </a:r>
          </a:p>
          <a:p>
            <a:pPr lvl="1"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Cambria" panose="02040503050406030204" pitchFamily="18" charset="0"/>
              </a:rPr>
              <a:t>Section 35 of the VGA now allows a game device that is lawful under the criminal code.</a:t>
            </a:r>
          </a:p>
          <a:p>
            <a:pPr>
              <a:buClr>
                <a:schemeClr val="bg1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Cambria" panose="02040503050406030204" pitchFamily="18" charset="0"/>
              </a:rPr>
              <a:t>As a result, a valid sweepstakes that resembled a video poker game is lawful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under the VGA.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038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Is there when                you need 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467600" cy="422116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In the event the promotion comes into question via an issued complaint, Windy City Promotions will provide support under the following conditions:</a:t>
            </a:r>
          </a:p>
          <a:p>
            <a:pPr marL="36576" indent="0">
              <a:buClr>
                <a:schemeClr val="bg1"/>
              </a:buClr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868680" lvl="1" indent="-457200">
              <a:buClr>
                <a:schemeClr val="bg1"/>
              </a:buClr>
              <a:buFont typeface="+mj-lt"/>
              <a:buAutoNum type="arabicParenR"/>
            </a:pPr>
            <a:r>
              <a:rPr lang="en-US" dirty="0" smtClean="0">
                <a:latin typeface="Cambria" panose="02040503050406030204" pitchFamily="18" charset="0"/>
              </a:rPr>
              <a:t>The product promotion is conducted using an approved kiosk;</a:t>
            </a:r>
          </a:p>
          <a:p>
            <a:pPr marL="868680" lvl="1" indent="-457200">
              <a:buClr>
                <a:schemeClr val="bg1"/>
              </a:buClr>
              <a:buFont typeface="+mj-lt"/>
              <a:buAutoNum type="arabicParenR"/>
            </a:pPr>
            <a:r>
              <a:rPr lang="en-US" dirty="0" smtClean="0">
                <a:latin typeface="Cambria" panose="02040503050406030204" pitchFamily="18" charset="0"/>
              </a:rPr>
              <a:t>The kiosk is provided by Windy City Promotions or it’s approved designee;</a:t>
            </a:r>
          </a:p>
          <a:p>
            <a:pPr marL="868680" lvl="1" indent="-457200">
              <a:buClr>
                <a:schemeClr val="bg1"/>
              </a:buClr>
              <a:buFont typeface="+mj-lt"/>
              <a:buAutoNum type="arabicParenR"/>
            </a:pPr>
            <a:r>
              <a:rPr lang="en-US" dirty="0" smtClean="0">
                <a:latin typeface="Cambria" panose="02040503050406030204" pitchFamily="18" charset="0"/>
              </a:rPr>
              <a:t>The complaint or citation is issued for an alleged violation solely to a product promotion kiosk;</a:t>
            </a:r>
          </a:p>
          <a:p>
            <a:pPr marL="868680" lvl="1" indent="-457200">
              <a:buClr>
                <a:schemeClr val="bg1"/>
              </a:buClr>
              <a:buFont typeface="+mj-lt"/>
              <a:buAutoNum type="arabicParenR"/>
            </a:pPr>
            <a:r>
              <a:rPr lang="en-US" dirty="0" smtClean="0">
                <a:latin typeface="Cambria" panose="02040503050406030204" pitchFamily="18" charset="0"/>
              </a:rPr>
              <a:t>The complaint is reported to Windy City Promotions within 48 hours of receipt of the notice of violation.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76200"/>
            <a:ext cx="4762150" cy="17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228600"/>
            <a:ext cx="7467600" cy="1143000"/>
          </a:xfrm>
        </p:spPr>
        <p:txBody>
          <a:bodyPr/>
          <a:lstStyle/>
          <a:p>
            <a:r>
              <a:rPr lang="en-US" dirty="0" smtClean="0"/>
              <a:t>What are the benefits?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467600" cy="33528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endParaRPr lang="en-US" sz="2200" dirty="0" smtClean="0">
              <a:latin typeface="Cambria" panose="02040503050406030204" pitchFamily="18" charset="0"/>
            </a:endParaRPr>
          </a:p>
          <a:p>
            <a:pPr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ambria" panose="02040503050406030204" pitchFamily="18" charset="0"/>
              </a:rPr>
              <a:t>Your location </a:t>
            </a:r>
            <a:r>
              <a:rPr lang="en-US" sz="2200" dirty="0">
                <a:latin typeface="Cambria" panose="02040503050406030204" pitchFamily="18" charset="0"/>
              </a:rPr>
              <a:t>revenue will skyrocket </a:t>
            </a:r>
            <a:r>
              <a:rPr lang="en-US" sz="2200" dirty="0" smtClean="0">
                <a:latin typeface="Cambria" panose="02040503050406030204" pitchFamily="18" charset="0"/>
              </a:rPr>
              <a:t>as a portion of  </a:t>
            </a:r>
            <a:r>
              <a:rPr lang="en-US" sz="2200" dirty="0">
                <a:latin typeface="Cambria" panose="02040503050406030204" pitchFamily="18" charset="0"/>
              </a:rPr>
              <a:t>sales from each </a:t>
            </a:r>
            <a:r>
              <a:rPr lang="en-US" sz="2200" dirty="0" smtClean="0">
                <a:latin typeface="Cambria" panose="02040503050406030204" pitchFamily="18" charset="0"/>
              </a:rPr>
              <a:t>LUXEYARD </a:t>
            </a:r>
            <a:r>
              <a:rPr lang="en-US" sz="2200" dirty="0">
                <a:latin typeface="Cambria" panose="02040503050406030204" pitchFamily="18" charset="0"/>
              </a:rPr>
              <a:t>Kiosk goes </a:t>
            </a:r>
            <a:r>
              <a:rPr lang="en-US" sz="2200" dirty="0" smtClean="0">
                <a:latin typeface="Cambria" panose="02040503050406030204" pitchFamily="18" charset="0"/>
              </a:rPr>
              <a:t>directly </a:t>
            </a:r>
            <a:r>
              <a:rPr lang="en-US" sz="2200" dirty="0">
                <a:latin typeface="Cambria" panose="02040503050406030204" pitchFamily="18" charset="0"/>
              </a:rPr>
              <a:t>into your </a:t>
            </a:r>
            <a:r>
              <a:rPr lang="en-US" sz="2200" dirty="0" smtClean="0">
                <a:latin typeface="Cambria" panose="02040503050406030204" pitchFamily="18" charset="0"/>
              </a:rPr>
              <a:t>pocket (</a:t>
            </a:r>
            <a:r>
              <a:rPr lang="en-US" sz="1800" dirty="0" smtClean="0">
                <a:latin typeface="Cambria" panose="02040503050406030204" pitchFamily="18" charset="0"/>
              </a:rPr>
              <a:t>Excluding any licensing and/or promotional costs).</a:t>
            </a:r>
            <a:endParaRPr lang="en-US" sz="1800" dirty="0">
              <a:latin typeface="Cambria" panose="02040503050406030204" pitchFamily="18" charset="0"/>
            </a:endParaRPr>
          </a:p>
          <a:p>
            <a:pPr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ambria" panose="02040503050406030204" pitchFamily="18" charset="0"/>
              </a:rPr>
              <a:t>Provides </a:t>
            </a:r>
            <a:r>
              <a:rPr lang="en-US" sz="2200" dirty="0">
                <a:latin typeface="Cambria" panose="02040503050406030204" pitchFamily="18" charset="0"/>
              </a:rPr>
              <a:t>great entertainment value for </a:t>
            </a:r>
            <a:r>
              <a:rPr lang="en-US" sz="2200" dirty="0" smtClean="0">
                <a:latin typeface="Cambria" panose="02040503050406030204" pitchFamily="18" charset="0"/>
              </a:rPr>
              <a:t>your customers </a:t>
            </a:r>
            <a:r>
              <a:rPr lang="en-US" sz="2200" dirty="0">
                <a:latin typeface="Cambria" panose="02040503050406030204" pitchFamily="18" charset="0"/>
              </a:rPr>
              <a:t>through </a:t>
            </a:r>
            <a:r>
              <a:rPr lang="en-US" sz="2200" dirty="0" smtClean="0">
                <a:latin typeface="Cambria" panose="02040503050406030204" pitchFamily="18" charset="0"/>
              </a:rPr>
              <a:t>our promotional </a:t>
            </a:r>
            <a:r>
              <a:rPr lang="en-US" sz="2200" dirty="0">
                <a:latin typeface="Cambria" panose="02040503050406030204" pitchFamily="18" charset="0"/>
              </a:rPr>
              <a:t>sweepstakes. </a:t>
            </a:r>
            <a:endParaRPr lang="en-US" sz="2200" dirty="0" smtClean="0">
              <a:latin typeface="Cambria" panose="02040503050406030204" pitchFamily="18" charset="0"/>
            </a:endParaRPr>
          </a:p>
          <a:p>
            <a:pPr>
              <a:buClr>
                <a:schemeClr val="bg1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ambria" panose="02040503050406030204" pitchFamily="18" charset="0"/>
              </a:rPr>
              <a:t>Partnering </a:t>
            </a:r>
            <a:r>
              <a:rPr lang="en-US" sz="2200" dirty="0">
                <a:latin typeface="Cambria" panose="02040503050406030204" pitchFamily="18" charset="0"/>
              </a:rPr>
              <a:t>with </a:t>
            </a:r>
            <a:r>
              <a:rPr lang="en-US" sz="2200" dirty="0" smtClean="0">
                <a:latin typeface="Cambria" panose="02040503050406030204" pitchFamily="18" charset="0"/>
              </a:rPr>
              <a:t>LUXEYARD </a:t>
            </a:r>
            <a:r>
              <a:rPr lang="en-US" sz="2200" dirty="0">
                <a:latin typeface="Cambria" panose="02040503050406030204" pitchFamily="18" charset="0"/>
              </a:rPr>
              <a:t>will generate a loyalty fan base with more </a:t>
            </a:r>
            <a:r>
              <a:rPr lang="en-US" sz="2200" dirty="0" smtClean="0">
                <a:latin typeface="Cambria" panose="02040503050406030204" pitchFamily="18" charset="0"/>
              </a:rPr>
              <a:t>customers </a:t>
            </a:r>
            <a:r>
              <a:rPr lang="en-US" sz="2200" dirty="0">
                <a:latin typeface="Cambria" panose="02040503050406030204" pitchFamily="18" charset="0"/>
              </a:rPr>
              <a:t>through cross-branding opportunities.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LUXEYARD Overview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FFB2-2D1C-462A-9EF2-CD140EF5A81A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80873"/>
            <a:ext cx="6858000" cy="1834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54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13691</TotalTime>
  <Words>780</Words>
  <Application>Microsoft Macintosh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Book Antiqua</vt:lpstr>
      <vt:lpstr>Calibri</vt:lpstr>
      <vt:lpstr>Cambria</vt:lpstr>
      <vt:lpstr>Lucida Sans</vt:lpstr>
      <vt:lpstr>Wingdings</vt:lpstr>
      <vt:lpstr>Wingdings 2</vt:lpstr>
      <vt:lpstr>Wingdings 3</vt:lpstr>
      <vt:lpstr>Apex</vt:lpstr>
      <vt:lpstr>A WINNING PROPOSITION</vt:lpstr>
      <vt:lpstr>What is LUXEYARD?</vt:lpstr>
      <vt:lpstr>The LUXEYARD Card</vt:lpstr>
      <vt:lpstr>How does it work?</vt:lpstr>
      <vt:lpstr>Kiosk &amp; Entertainment</vt:lpstr>
      <vt:lpstr>How are products promoted?</vt:lpstr>
      <vt:lpstr>Is there when                you need us</vt:lpstr>
      <vt:lpstr>What are the benefits?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Guenther</dc:creator>
  <cp:lastModifiedBy>Microsoft Office User</cp:lastModifiedBy>
  <cp:revision>35</cp:revision>
  <dcterms:created xsi:type="dcterms:W3CDTF">2013-10-11T19:50:41Z</dcterms:created>
  <dcterms:modified xsi:type="dcterms:W3CDTF">2017-07-14T22:31:33Z</dcterms:modified>
</cp:coreProperties>
</file>